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9" r:id="rId6"/>
    <p:sldId id="270" r:id="rId7"/>
    <p:sldId id="271" r:id="rId8"/>
    <p:sldId id="273" r:id="rId9"/>
    <p:sldId id="272" r:id="rId10"/>
    <p:sldId id="261" r:id="rId11"/>
    <p:sldId id="262" r:id="rId12"/>
    <p:sldId id="274" r:id="rId13"/>
    <p:sldId id="275" r:id="rId14"/>
    <p:sldId id="276" r:id="rId15"/>
    <p:sldId id="266" r:id="rId16"/>
    <p:sldId id="264" r:id="rId17"/>
    <p:sldId id="267" r:id="rId18"/>
    <p:sldId id="26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C89A31-DDE7-46CF-927B-EBEA2C8DDDA3}" type="datetimeFigureOut">
              <a:rPr lang="en-US" smtClean="0"/>
              <a:t>8/15/2020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0CE48-F5D6-45DE-A9ED-578889D1D6CD}" type="slidenum">
              <a:rPr lang="en-US" smtClean="0"/>
              <a:t>‹#›</a:t>
            </a:fld>
            <a:endParaRPr lang="en-US"/>
          </a:p>
        </p:txBody>
      </p:sp>
    </p:spTree>
    <p:extLst>
      <p:ext uri="{BB962C8B-B14F-4D97-AF65-F5344CB8AC3E}">
        <p14:creationId xmlns:p14="http://schemas.microsoft.com/office/powerpoint/2010/main" val="113687758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C89A31-DDE7-46CF-927B-EBEA2C8DDDA3}" type="datetimeFigureOut">
              <a:rPr lang="en-US" smtClean="0"/>
              <a:t>8/15/2020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0CE48-F5D6-45DE-A9ED-578889D1D6CD}" type="slidenum">
              <a:rPr lang="en-US" smtClean="0"/>
              <a:t>‹#›</a:t>
            </a:fld>
            <a:endParaRPr lang="en-US"/>
          </a:p>
        </p:txBody>
      </p:sp>
    </p:spTree>
    <p:extLst>
      <p:ext uri="{BB962C8B-B14F-4D97-AF65-F5344CB8AC3E}">
        <p14:creationId xmlns:p14="http://schemas.microsoft.com/office/powerpoint/2010/main" val="111214567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C89A31-DDE7-46CF-927B-EBEA2C8DDDA3}" type="datetimeFigureOut">
              <a:rPr lang="en-US" smtClean="0"/>
              <a:t>8/15/2020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0CE48-F5D6-45DE-A9ED-578889D1D6CD}" type="slidenum">
              <a:rPr lang="en-US" smtClean="0"/>
              <a:t>‹#›</a:t>
            </a:fld>
            <a:endParaRPr lang="en-US"/>
          </a:p>
        </p:txBody>
      </p:sp>
    </p:spTree>
    <p:extLst>
      <p:ext uri="{BB962C8B-B14F-4D97-AF65-F5344CB8AC3E}">
        <p14:creationId xmlns:p14="http://schemas.microsoft.com/office/powerpoint/2010/main" val="374015511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C89A31-DDE7-46CF-927B-EBEA2C8DDDA3}" type="datetimeFigureOut">
              <a:rPr lang="en-US" smtClean="0"/>
              <a:t>8/15/2020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0CE48-F5D6-45DE-A9ED-578889D1D6CD}" type="slidenum">
              <a:rPr lang="en-US" smtClean="0"/>
              <a:t>‹#›</a:t>
            </a:fld>
            <a:endParaRPr lang="en-US"/>
          </a:p>
        </p:txBody>
      </p:sp>
    </p:spTree>
    <p:extLst>
      <p:ext uri="{BB962C8B-B14F-4D97-AF65-F5344CB8AC3E}">
        <p14:creationId xmlns:p14="http://schemas.microsoft.com/office/powerpoint/2010/main" val="317916741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C89A31-DDE7-46CF-927B-EBEA2C8DDDA3}" type="datetimeFigureOut">
              <a:rPr lang="en-US" smtClean="0"/>
              <a:t>8/15/2020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0CE48-F5D6-45DE-A9ED-578889D1D6CD}" type="slidenum">
              <a:rPr lang="en-US" smtClean="0"/>
              <a:t>‹#›</a:t>
            </a:fld>
            <a:endParaRPr lang="en-US"/>
          </a:p>
        </p:txBody>
      </p:sp>
    </p:spTree>
    <p:extLst>
      <p:ext uri="{BB962C8B-B14F-4D97-AF65-F5344CB8AC3E}">
        <p14:creationId xmlns:p14="http://schemas.microsoft.com/office/powerpoint/2010/main" val="106047475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C89A31-DDE7-46CF-927B-EBEA2C8DDDA3}" type="datetimeFigureOut">
              <a:rPr lang="en-US" smtClean="0"/>
              <a:t>8/15/2020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0CE48-F5D6-45DE-A9ED-578889D1D6CD}" type="slidenum">
              <a:rPr lang="en-US" smtClean="0"/>
              <a:t>‹#›</a:t>
            </a:fld>
            <a:endParaRPr lang="en-US"/>
          </a:p>
        </p:txBody>
      </p:sp>
    </p:spTree>
    <p:extLst>
      <p:ext uri="{BB962C8B-B14F-4D97-AF65-F5344CB8AC3E}">
        <p14:creationId xmlns:p14="http://schemas.microsoft.com/office/powerpoint/2010/main" val="212187452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C89A31-DDE7-46CF-927B-EBEA2C8DDDA3}" type="datetimeFigureOut">
              <a:rPr lang="en-US" smtClean="0"/>
              <a:t>8/15/2020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0CE48-F5D6-45DE-A9ED-578889D1D6CD}" type="slidenum">
              <a:rPr lang="en-US" smtClean="0"/>
              <a:t>‹#›</a:t>
            </a:fld>
            <a:endParaRPr lang="en-US"/>
          </a:p>
        </p:txBody>
      </p:sp>
    </p:spTree>
    <p:extLst>
      <p:ext uri="{BB962C8B-B14F-4D97-AF65-F5344CB8AC3E}">
        <p14:creationId xmlns:p14="http://schemas.microsoft.com/office/powerpoint/2010/main" val="130671586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C89A31-DDE7-46CF-927B-EBEA2C8DDDA3}" type="datetimeFigureOut">
              <a:rPr lang="en-US" smtClean="0"/>
              <a:t>8/15/2020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00CE48-F5D6-45DE-A9ED-578889D1D6CD}" type="slidenum">
              <a:rPr lang="en-US" smtClean="0"/>
              <a:t>‹#›</a:t>
            </a:fld>
            <a:endParaRPr lang="en-US"/>
          </a:p>
        </p:txBody>
      </p:sp>
    </p:spTree>
    <p:extLst>
      <p:ext uri="{BB962C8B-B14F-4D97-AF65-F5344CB8AC3E}">
        <p14:creationId xmlns:p14="http://schemas.microsoft.com/office/powerpoint/2010/main" val="379980158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C89A31-DDE7-46CF-927B-EBEA2C8DDDA3}" type="datetimeFigureOut">
              <a:rPr lang="en-US" smtClean="0"/>
              <a:t>8/15/2020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00CE48-F5D6-45DE-A9ED-578889D1D6CD}" type="slidenum">
              <a:rPr lang="en-US" smtClean="0"/>
              <a:t>‹#›</a:t>
            </a:fld>
            <a:endParaRPr lang="en-US"/>
          </a:p>
        </p:txBody>
      </p:sp>
    </p:spTree>
    <p:extLst>
      <p:ext uri="{BB962C8B-B14F-4D97-AF65-F5344CB8AC3E}">
        <p14:creationId xmlns:p14="http://schemas.microsoft.com/office/powerpoint/2010/main" val="126675275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C89A31-DDE7-46CF-927B-EBEA2C8DDDA3}" type="datetimeFigureOut">
              <a:rPr lang="en-US" smtClean="0"/>
              <a:t>8/15/2020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0CE48-F5D6-45DE-A9ED-578889D1D6CD}" type="slidenum">
              <a:rPr lang="en-US" smtClean="0"/>
              <a:t>‹#›</a:t>
            </a:fld>
            <a:endParaRPr lang="en-US"/>
          </a:p>
        </p:txBody>
      </p:sp>
    </p:spTree>
    <p:extLst>
      <p:ext uri="{BB962C8B-B14F-4D97-AF65-F5344CB8AC3E}">
        <p14:creationId xmlns:p14="http://schemas.microsoft.com/office/powerpoint/2010/main" val="172573460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C89A31-DDE7-46CF-927B-EBEA2C8DDDA3}" type="datetimeFigureOut">
              <a:rPr lang="en-US" smtClean="0"/>
              <a:t>8/15/2020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0CE48-F5D6-45DE-A9ED-578889D1D6CD}" type="slidenum">
              <a:rPr lang="en-US" smtClean="0"/>
              <a:t>‹#›</a:t>
            </a:fld>
            <a:endParaRPr lang="en-US"/>
          </a:p>
        </p:txBody>
      </p:sp>
    </p:spTree>
    <p:extLst>
      <p:ext uri="{BB962C8B-B14F-4D97-AF65-F5344CB8AC3E}">
        <p14:creationId xmlns:p14="http://schemas.microsoft.com/office/powerpoint/2010/main" val="358871129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89A31-DDE7-46CF-927B-EBEA2C8DDDA3}" type="datetimeFigureOut">
              <a:rPr lang="en-US" smtClean="0"/>
              <a:t>8/15/2020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0CE48-F5D6-45DE-A9ED-578889D1D6CD}" type="slidenum">
              <a:rPr lang="en-US" smtClean="0"/>
              <a:t>‹#›</a:t>
            </a:fld>
            <a:endParaRPr lang="en-US"/>
          </a:p>
        </p:txBody>
      </p:sp>
    </p:spTree>
    <p:extLst>
      <p:ext uri="{BB962C8B-B14F-4D97-AF65-F5344CB8AC3E}">
        <p14:creationId xmlns:p14="http://schemas.microsoft.com/office/powerpoint/2010/main" val="135278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018" t="21328" b="24003"/>
          <a:stretch/>
        </p:blipFill>
        <p:spPr>
          <a:xfrm>
            <a:off x="35354" y="-263617"/>
            <a:ext cx="12156646" cy="7121617"/>
          </a:xfrm>
          <a:prstGeom prst="rect">
            <a:avLst/>
          </a:prstGeom>
        </p:spPr>
      </p:pic>
      <p:sp>
        <p:nvSpPr>
          <p:cNvPr id="5" name="TextBox 4"/>
          <p:cNvSpPr txBox="1"/>
          <p:nvPr/>
        </p:nvSpPr>
        <p:spPr>
          <a:xfrm>
            <a:off x="0" y="286604"/>
            <a:ext cx="12192000" cy="1015663"/>
          </a:xfrm>
          <a:prstGeom prst="rect">
            <a:avLst/>
          </a:prstGeom>
          <a:solidFill>
            <a:schemeClr val="accent6">
              <a:lumMod val="50000"/>
              <a:alpha val="50000"/>
            </a:schemeClr>
          </a:solidFill>
        </p:spPr>
        <p:txBody>
          <a:bodyPr wrap="square" rtlCol="0">
            <a:spAutoFit/>
          </a:bodyPr>
          <a:lstStyle/>
          <a:p>
            <a:pPr algn="ctr"/>
            <a:r>
              <a:rPr lang="en-US" sz="6000" dirty="0">
                <a:solidFill>
                  <a:srgbClr val="FFFF00"/>
                </a:solidFill>
                <a:latin typeface="AR BLANCA" panose="02000000000000000000" pitchFamily="2" charset="0"/>
              </a:rPr>
              <a:t>Haggai 2.1-9</a:t>
            </a:r>
          </a:p>
        </p:txBody>
      </p:sp>
    </p:spTree>
    <p:extLst>
      <p:ext uri="{BB962C8B-B14F-4D97-AF65-F5344CB8AC3E}">
        <p14:creationId xmlns:p14="http://schemas.microsoft.com/office/powerpoint/2010/main" val="38231177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7348"/>
            <a:ext cx="12192000" cy="1200329"/>
          </a:xfrm>
          <a:prstGeom prst="rect">
            <a:avLst/>
          </a:prstGeom>
          <a:noFill/>
        </p:spPr>
        <p:txBody>
          <a:bodyPr wrap="square" rtlCol="0">
            <a:spAutoFit/>
          </a:bodyPr>
          <a:lstStyle/>
          <a:p>
            <a:pPr algn="ctr"/>
            <a:r>
              <a:rPr lang="en-US" sz="3600" i="1" dirty="0">
                <a:solidFill>
                  <a:srgbClr val="FFFF00"/>
                </a:solidFill>
              </a:rPr>
              <a:t>Do what God says, </a:t>
            </a:r>
          </a:p>
          <a:p>
            <a:pPr algn="ctr"/>
            <a:r>
              <a:rPr lang="en-US" sz="3600" i="1" dirty="0">
                <a:solidFill>
                  <a:srgbClr val="FFFF00"/>
                </a:solidFill>
              </a:rPr>
              <a:t>trust God with the results and everything else.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41" t="17329" r="27" b="30671"/>
          <a:stretch/>
        </p:blipFill>
        <p:spPr>
          <a:xfrm>
            <a:off x="0" y="1207677"/>
            <a:ext cx="12161520" cy="5070774"/>
          </a:xfrm>
          <a:prstGeom prst="rect">
            <a:avLst/>
          </a:prstGeom>
        </p:spPr>
      </p:pic>
      <p:sp>
        <p:nvSpPr>
          <p:cNvPr id="2" name="TextBox 1"/>
          <p:cNvSpPr txBox="1"/>
          <p:nvPr/>
        </p:nvSpPr>
        <p:spPr>
          <a:xfrm>
            <a:off x="0" y="6327432"/>
            <a:ext cx="12192000" cy="553998"/>
          </a:xfrm>
          <a:prstGeom prst="rect">
            <a:avLst/>
          </a:prstGeom>
          <a:noFill/>
        </p:spPr>
        <p:txBody>
          <a:bodyPr wrap="square" rtlCol="0">
            <a:spAutoFit/>
          </a:bodyPr>
          <a:lstStyle/>
          <a:p>
            <a:pPr algn="ctr"/>
            <a:r>
              <a:rPr lang="en-US" sz="3000" i="1" dirty="0">
                <a:solidFill>
                  <a:schemeClr val="bg1"/>
                </a:solidFill>
              </a:rPr>
              <a:t>Model of Herod’s temple complex at the time of Jesus</a:t>
            </a:r>
          </a:p>
        </p:txBody>
      </p:sp>
    </p:spTree>
    <p:extLst>
      <p:ext uri="{BB962C8B-B14F-4D97-AF65-F5344CB8AC3E}">
        <p14:creationId xmlns:p14="http://schemas.microsoft.com/office/powerpoint/2010/main" val="186917382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0"/>
            <a:ext cx="12192000" cy="4278094"/>
          </a:xfrm>
          <a:prstGeom prst="rect">
            <a:avLst/>
          </a:prstGeom>
          <a:noFill/>
        </p:spPr>
        <p:txBody>
          <a:bodyPr wrap="square" rtlCol="0">
            <a:spAutoFit/>
          </a:bodyPr>
          <a:lstStyle/>
          <a:p>
            <a:r>
              <a:rPr lang="en-US" sz="3400" dirty="0">
                <a:solidFill>
                  <a:schemeClr val="bg1"/>
                </a:solidFill>
              </a:rPr>
              <a:t>Haggai 2.6-9 ESV:  “‘For thus says </a:t>
            </a:r>
            <a:r>
              <a:rPr lang="en-US" sz="3400" b="1" dirty="0">
                <a:solidFill>
                  <a:srgbClr val="FFFF00"/>
                </a:solidFill>
              </a:rPr>
              <a:t>the LORD of hosts</a:t>
            </a:r>
            <a:r>
              <a:rPr lang="en-US" sz="3400" dirty="0">
                <a:solidFill>
                  <a:schemeClr val="bg1"/>
                </a:solidFill>
              </a:rPr>
              <a:t>: Yet once more, in a little while, I will shake the heavens and the earth and the sea and the dry land.  And I will shake all nations, so that the treasures of all nations shall come in, and I will fill this house with glory, says </a:t>
            </a:r>
            <a:r>
              <a:rPr lang="en-US" sz="3400" b="1" dirty="0">
                <a:solidFill>
                  <a:srgbClr val="FFFF00"/>
                </a:solidFill>
              </a:rPr>
              <a:t>the LORD of hosts</a:t>
            </a:r>
            <a:r>
              <a:rPr lang="en-US" sz="3400" dirty="0">
                <a:solidFill>
                  <a:schemeClr val="bg1"/>
                </a:solidFill>
              </a:rPr>
              <a:t>.  The silver is mine, and the gold is mine, declares </a:t>
            </a:r>
            <a:r>
              <a:rPr lang="en-US" sz="3400" b="1" dirty="0">
                <a:solidFill>
                  <a:srgbClr val="FFFF00"/>
                </a:solidFill>
              </a:rPr>
              <a:t>the LORD of hosts</a:t>
            </a:r>
            <a:r>
              <a:rPr lang="en-US" sz="3400" dirty="0">
                <a:solidFill>
                  <a:schemeClr val="bg1"/>
                </a:solidFill>
              </a:rPr>
              <a:t>.  The latter glory of this house shall be greater than the former, says </a:t>
            </a:r>
            <a:r>
              <a:rPr lang="en-US" sz="3400" b="1" dirty="0">
                <a:solidFill>
                  <a:srgbClr val="FFFF00"/>
                </a:solidFill>
              </a:rPr>
              <a:t>the LORD of hosts</a:t>
            </a:r>
            <a:r>
              <a:rPr lang="en-US" sz="3400" dirty="0">
                <a:solidFill>
                  <a:schemeClr val="bg1"/>
                </a:solidFill>
              </a:rPr>
              <a:t>. And in this place I will give peace, declares </a:t>
            </a:r>
            <a:r>
              <a:rPr lang="en-US" sz="3400" b="1" dirty="0">
                <a:solidFill>
                  <a:srgbClr val="FFFF00"/>
                </a:solidFill>
              </a:rPr>
              <a:t>the LORD of hosts</a:t>
            </a:r>
            <a:r>
              <a:rPr lang="en-US" sz="3400" dirty="0">
                <a:solidFill>
                  <a:schemeClr val="bg1"/>
                </a:solidFill>
              </a:rPr>
              <a:t>.’”</a:t>
            </a:r>
            <a:endParaRPr lang="en-US" sz="3400" i="1" dirty="0">
              <a:solidFill>
                <a:schemeClr val="bg1"/>
              </a:solidFill>
            </a:endParaRPr>
          </a:p>
        </p:txBody>
      </p:sp>
    </p:spTree>
    <p:extLst>
      <p:ext uri="{BB962C8B-B14F-4D97-AF65-F5344CB8AC3E}">
        <p14:creationId xmlns:p14="http://schemas.microsoft.com/office/powerpoint/2010/main" val="227493405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0"/>
            <a:ext cx="12192000" cy="4278094"/>
          </a:xfrm>
          <a:prstGeom prst="rect">
            <a:avLst/>
          </a:prstGeom>
          <a:noFill/>
        </p:spPr>
        <p:txBody>
          <a:bodyPr wrap="square" rtlCol="0">
            <a:spAutoFit/>
          </a:bodyPr>
          <a:lstStyle/>
          <a:p>
            <a:r>
              <a:rPr lang="en-US" sz="3400" dirty="0">
                <a:solidFill>
                  <a:schemeClr val="bg1"/>
                </a:solidFill>
              </a:rPr>
              <a:t>Haggai 2.6-9 ESV:  “‘For thus says the LORD of hosts: Yet once more, in a little while, </a:t>
            </a:r>
            <a:r>
              <a:rPr lang="en-US" sz="3400" b="1" dirty="0">
                <a:solidFill>
                  <a:srgbClr val="FFFF00"/>
                </a:solidFill>
              </a:rPr>
              <a:t>I will shake the heavens and the earth and the sea and the dry land.  And I will shake all nations</a:t>
            </a:r>
            <a:r>
              <a:rPr lang="en-US" sz="3400" dirty="0">
                <a:solidFill>
                  <a:schemeClr val="bg1"/>
                </a:solidFill>
              </a:rPr>
              <a:t>, so that the treasures of all nations shall come in, and I will fill this house with glory, says the LORD of hosts.  The silver is mine, and the gold is mine, declares the LORD of hosts.  The latter glory of this house shall be greater than the former, says the LORD of hosts. And in this place I will give peace, declares the LORD of hosts.’”</a:t>
            </a:r>
            <a:endParaRPr lang="en-US" sz="3400" i="1" dirty="0">
              <a:solidFill>
                <a:schemeClr val="bg1"/>
              </a:solidFill>
            </a:endParaRPr>
          </a:p>
        </p:txBody>
      </p:sp>
    </p:spTree>
    <p:extLst>
      <p:ext uri="{BB962C8B-B14F-4D97-AF65-F5344CB8AC3E}">
        <p14:creationId xmlns:p14="http://schemas.microsoft.com/office/powerpoint/2010/main" val="75721269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0"/>
            <a:ext cx="12192000" cy="4278094"/>
          </a:xfrm>
          <a:prstGeom prst="rect">
            <a:avLst/>
          </a:prstGeom>
          <a:noFill/>
        </p:spPr>
        <p:txBody>
          <a:bodyPr wrap="square" rtlCol="0">
            <a:spAutoFit/>
          </a:bodyPr>
          <a:lstStyle/>
          <a:p>
            <a:r>
              <a:rPr lang="en-US" sz="3400" dirty="0">
                <a:solidFill>
                  <a:schemeClr val="bg1"/>
                </a:solidFill>
              </a:rPr>
              <a:t>Haggai 2.6-9 ESV:  “‘For thus says the LORD of hosts: Yet once more, in a little while, I will shake the heavens and the earth and the sea and the dry land.  And I will shake all nations, </a:t>
            </a:r>
            <a:r>
              <a:rPr lang="en-US" sz="3400" b="1" dirty="0">
                <a:solidFill>
                  <a:srgbClr val="FFFF00"/>
                </a:solidFill>
              </a:rPr>
              <a:t>so that the treasures of all nations shall come in, and I will fill this house with glory</a:t>
            </a:r>
            <a:r>
              <a:rPr lang="en-US" sz="3400" dirty="0">
                <a:solidFill>
                  <a:schemeClr val="bg1"/>
                </a:solidFill>
              </a:rPr>
              <a:t>, says the LORD of hosts.  </a:t>
            </a:r>
            <a:r>
              <a:rPr lang="en-US" sz="3400" b="1" dirty="0">
                <a:solidFill>
                  <a:srgbClr val="FFFF00"/>
                </a:solidFill>
              </a:rPr>
              <a:t>The silver is mine, and the gold is mine</a:t>
            </a:r>
            <a:r>
              <a:rPr lang="en-US" sz="3400" dirty="0">
                <a:solidFill>
                  <a:schemeClr val="bg1"/>
                </a:solidFill>
              </a:rPr>
              <a:t>, declares the LORD of hosts.  The latter glory of this house shall be greater than the former, says the LORD of hosts. And in this place I will give peace, declares the LORD of hosts.’”</a:t>
            </a:r>
            <a:endParaRPr lang="en-US" sz="3400" i="1" dirty="0">
              <a:solidFill>
                <a:schemeClr val="bg1"/>
              </a:solidFill>
            </a:endParaRPr>
          </a:p>
        </p:txBody>
      </p:sp>
    </p:spTree>
    <p:extLst>
      <p:ext uri="{BB962C8B-B14F-4D97-AF65-F5344CB8AC3E}">
        <p14:creationId xmlns:p14="http://schemas.microsoft.com/office/powerpoint/2010/main" val="331500913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0"/>
            <a:ext cx="12192000" cy="4278094"/>
          </a:xfrm>
          <a:prstGeom prst="rect">
            <a:avLst/>
          </a:prstGeom>
          <a:noFill/>
        </p:spPr>
        <p:txBody>
          <a:bodyPr wrap="square" rtlCol="0">
            <a:spAutoFit/>
          </a:bodyPr>
          <a:lstStyle/>
          <a:p>
            <a:r>
              <a:rPr lang="en-US" sz="3400" dirty="0">
                <a:solidFill>
                  <a:schemeClr val="bg1"/>
                </a:solidFill>
              </a:rPr>
              <a:t>Haggai 2.6-9 ESV:  “‘For thus says the LORD of hosts: Yet once more, </a:t>
            </a:r>
          </a:p>
          <a:p>
            <a:r>
              <a:rPr lang="en-US" sz="3400" b="1" u="sng" dirty="0">
                <a:solidFill>
                  <a:srgbClr val="FFFF00"/>
                </a:solidFill>
              </a:rPr>
              <a:t>in a little while</a:t>
            </a:r>
            <a:r>
              <a:rPr lang="en-US" sz="3400" dirty="0">
                <a:solidFill>
                  <a:schemeClr val="bg1"/>
                </a:solidFill>
              </a:rPr>
              <a:t>, I will shake the heavens and the earth and the sea and the dry land.  And I will shake all nations, so that the treasures of all nations shall come in, and I will fill this house with glory, says the LORD of hosts.  The silver is mine, and the gold is mine, declares the LORD of hosts.  The latter glory of this house shall be greater than the former, says the LORD of hosts. And in this place I will give peace, declares the LORD of hosts.’”</a:t>
            </a:r>
            <a:endParaRPr lang="en-US" sz="3400" i="1" dirty="0">
              <a:solidFill>
                <a:schemeClr val="bg1"/>
              </a:solidFill>
            </a:endParaRPr>
          </a:p>
        </p:txBody>
      </p:sp>
    </p:spTree>
    <p:extLst>
      <p:ext uri="{BB962C8B-B14F-4D97-AF65-F5344CB8AC3E}">
        <p14:creationId xmlns:p14="http://schemas.microsoft.com/office/powerpoint/2010/main" val="281106756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0"/>
            <a:ext cx="12192000" cy="3877985"/>
          </a:xfrm>
          <a:prstGeom prst="rect">
            <a:avLst/>
          </a:prstGeom>
          <a:noFill/>
        </p:spPr>
        <p:txBody>
          <a:bodyPr wrap="square" rtlCol="0">
            <a:spAutoFit/>
          </a:bodyPr>
          <a:lstStyle/>
          <a:p>
            <a:r>
              <a:rPr lang="en-US" sz="3400" dirty="0">
                <a:solidFill>
                  <a:schemeClr val="bg1"/>
                </a:solidFill>
              </a:rPr>
              <a:t>Haggai 2.9:  “‘The future splendor of this temple will be greater than that of former times,’ the LORD who rules over all declares, ‘and in this place I will give </a:t>
            </a:r>
            <a:r>
              <a:rPr lang="en-US" sz="3400" b="1" u="sng" dirty="0">
                <a:solidFill>
                  <a:srgbClr val="FFFF00"/>
                </a:solidFill>
              </a:rPr>
              <a:t>peace</a:t>
            </a:r>
            <a:r>
              <a:rPr lang="en-US" sz="3400" dirty="0">
                <a:solidFill>
                  <a:schemeClr val="bg1"/>
                </a:solidFill>
              </a:rPr>
              <a:t>.’”</a:t>
            </a:r>
          </a:p>
          <a:p>
            <a:endParaRPr lang="en-US" sz="3200" i="1" dirty="0">
              <a:solidFill>
                <a:schemeClr val="bg1"/>
              </a:solidFill>
            </a:endParaRPr>
          </a:p>
          <a:p>
            <a:endParaRPr lang="en-US" sz="3200" i="1" dirty="0">
              <a:solidFill>
                <a:schemeClr val="bg1"/>
              </a:solidFill>
            </a:endParaRPr>
          </a:p>
          <a:p>
            <a:endParaRPr lang="en-US" sz="4000" dirty="0">
              <a:solidFill>
                <a:srgbClr val="FFFF00"/>
              </a:solidFill>
              <a:latin typeface="Times New Roman" panose="02020603050405020304" pitchFamily="18" charset="0"/>
              <a:cs typeface="Times New Roman" panose="02020603050405020304" pitchFamily="18" charset="0"/>
            </a:endParaRPr>
          </a:p>
          <a:p>
            <a:r>
              <a:rPr lang="en-US" sz="4000" dirty="0">
                <a:solidFill>
                  <a:srgbClr val="FFFF00"/>
                </a:solidFill>
                <a:latin typeface="Times New Roman" panose="02020603050405020304" pitchFamily="18" charset="0"/>
                <a:cs typeface="Times New Roman" panose="02020603050405020304" pitchFamily="18" charset="0"/>
              </a:rPr>
              <a:t>		</a:t>
            </a:r>
            <a:r>
              <a:rPr lang="he-IL" sz="4000" dirty="0">
                <a:solidFill>
                  <a:srgbClr val="FFFF00"/>
                </a:solidFill>
                <a:latin typeface="Times New Roman" panose="02020603050405020304" pitchFamily="18" charset="0"/>
                <a:cs typeface="Times New Roman" panose="02020603050405020304" pitchFamily="18" charset="0"/>
              </a:rPr>
              <a:t>שָׁלוֹם</a:t>
            </a:r>
            <a:r>
              <a:rPr lang="en-US" sz="3200" dirty="0">
                <a:solidFill>
                  <a:srgbClr val="FFFF00"/>
                </a:solidFill>
              </a:rPr>
              <a:t> </a:t>
            </a:r>
            <a:r>
              <a:rPr lang="en-US" sz="3400" dirty="0">
                <a:solidFill>
                  <a:srgbClr val="FFFF00"/>
                </a:solidFill>
              </a:rPr>
              <a:t>is a deeper concept than our sense of peace.</a:t>
            </a:r>
            <a:endParaRPr lang="en-US" sz="3400" i="1" dirty="0">
              <a:solidFill>
                <a:srgbClr val="FFFF00"/>
              </a:solidFill>
            </a:endParaRPr>
          </a:p>
        </p:txBody>
      </p:sp>
      <p:cxnSp>
        <p:nvCxnSpPr>
          <p:cNvPr id="3" name="Straight Arrow Connector 2">
            <a:extLst>
              <a:ext uri="{FF2B5EF4-FFF2-40B4-BE49-F238E27FC236}">
                <a16:creationId xmlns:a16="http://schemas.microsoft.com/office/drawing/2014/main" id="{3F44CAAA-D89B-4387-AD57-61197C583A11}"/>
              </a:ext>
            </a:extLst>
          </p:cNvPr>
          <p:cNvCxnSpPr>
            <a:cxnSpLocks/>
          </p:cNvCxnSpPr>
          <p:nvPr/>
        </p:nvCxnSpPr>
        <p:spPr>
          <a:xfrm flipH="1">
            <a:off x="1902692" y="1702965"/>
            <a:ext cx="1687796" cy="137274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35034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1"/>
            <a:ext cx="12192000" cy="5324535"/>
          </a:xfrm>
          <a:prstGeom prst="rect">
            <a:avLst/>
          </a:prstGeom>
          <a:noFill/>
        </p:spPr>
        <p:txBody>
          <a:bodyPr wrap="square" rtlCol="0">
            <a:spAutoFit/>
          </a:bodyPr>
          <a:lstStyle/>
          <a:p>
            <a:r>
              <a:rPr lang="en-US" sz="3400" dirty="0">
                <a:solidFill>
                  <a:schemeClr val="bg1"/>
                </a:solidFill>
              </a:rPr>
              <a:t>Hebrews 12.26-29 ESV:  …now he has promised, “Yet once more I will shake not only the earth but also the heavens.”  </a:t>
            </a:r>
          </a:p>
          <a:p>
            <a:endParaRPr lang="en-US" sz="3400" dirty="0">
              <a:solidFill>
                <a:schemeClr val="bg1"/>
              </a:solidFill>
            </a:endParaRPr>
          </a:p>
          <a:p>
            <a:r>
              <a:rPr lang="en-US" sz="3400" dirty="0">
                <a:solidFill>
                  <a:schemeClr val="bg1"/>
                </a:solidFill>
              </a:rPr>
              <a:t>This phrase [beginning] “Yet once more,” indicates the removal of things that are shaken-- that is, things that have been made-- in order that the things that cannot be shaken may remain. </a:t>
            </a:r>
          </a:p>
          <a:p>
            <a:endParaRPr lang="en-US" sz="3400" dirty="0">
              <a:solidFill>
                <a:schemeClr val="bg1"/>
              </a:solidFill>
            </a:endParaRPr>
          </a:p>
          <a:p>
            <a:r>
              <a:rPr lang="en-US" sz="3400" dirty="0">
                <a:solidFill>
                  <a:schemeClr val="bg1"/>
                </a:solidFill>
              </a:rPr>
              <a:t>Therefore let us be grateful for receiving a kingdom that cannot be shaken, and thus let us offer to God acceptable worship, with reverence and awe, for our God is a consuming fire.</a:t>
            </a:r>
            <a:endParaRPr lang="en-US" sz="3400" i="1" dirty="0">
              <a:solidFill>
                <a:schemeClr val="bg1"/>
              </a:solidFill>
            </a:endParaRPr>
          </a:p>
        </p:txBody>
      </p:sp>
    </p:spTree>
    <p:extLst>
      <p:ext uri="{BB962C8B-B14F-4D97-AF65-F5344CB8AC3E}">
        <p14:creationId xmlns:p14="http://schemas.microsoft.com/office/powerpoint/2010/main" val="10458871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1"/>
            <a:ext cx="12192000" cy="5293757"/>
          </a:xfrm>
          <a:prstGeom prst="rect">
            <a:avLst/>
          </a:prstGeom>
          <a:noFill/>
        </p:spPr>
        <p:txBody>
          <a:bodyPr wrap="square" rtlCol="0">
            <a:spAutoFit/>
          </a:bodyPr>
          <a:lstStyle/>
          <a:p>
            <a:pPr>
              <a:spcBef>
                <a:spcPts val="2000"/>
              </a:spcBef>
            </a:pPr>
            <a:r>
              <a:rPr lang="en-US" sz="3400" dirty="0">
                <a:solidFill>
                  <a:srgbClr val="FFFF00"/>
                </a:solidFill>
              </a:rPr>
              <a:t>Haggai’s people rebuilt the temple.</a:t>
            </a:r>
          </a:p>
          <a:p>
            <a:pPr>
              <a:spcBef>
                <a:spcPts val="3000"/>
              </a:spcBef>
            </a:pPr>
            <a:r>
              <a:rPr lang="en-US" sz="3400" dirty="0">
                <a:solidFill>
                  <a:schemeClr val="bg1"/>
                </a:solidFill>
              </a:rPr>
              <a:t>500 years later, Herod made it bigger &amp; ornate.  Jesus taught there.</a:t>
            </a:r>
          </a:p>
          <a:p>
            <a:pPr>
              <a:spcBef>
                <a:spcPts val="3000"/>
              </a:spcBef>
            </a:pPr>
            <a:r>
              <a:rPr lang="en-US" sz="3400" dirty="0">
                <a:solidFill>
                  <a:srgbClr val="FFFF00"/>
                </a:solidFill>
              </a:rPr>
              <a:t>In AD70 the Romans destroyed the temple.</a:t>
            </a:r>
          </a:p>
          <a:p>
            <a:pPr>
              <a:spcBef>
                <a:spcPts val="3000"/>
              </a:spcBef>
            </a:pPr>
            <a:r>
              <a:rPr lang="en-US" sz="3400" dirty="0">
                <a:solidFill>
                  <a:schemeClr val="bg1"/>
                </a:solidFill>
              </a:rPr>
              <a:t>Ezekiel said there will be a large temple in the millennial kingdom.</a:t>
            </a:r>
          </a:p>
          <a:p>
            <a:pPr>
              <a:spcBef>
                <a:spcPts val="3000"/>
              </a:spcBef>
            </a:pPr>
            <a:r>
              <a:rPr lang="en-US" sz="3400" dirty="0">
                <a:solidFill>
                  <a:srgbClr val="FFFF00"/>
                </a:solidFill>
              </a:rPr>
              <a:t>Afterward, there will be no need for a temple.</a:t>
            </a:r>
            <a:endParaRPr lang="en-US" sz="3400" dirty="0">
              <a:solidFill>
                <a:schemeClr val="bg1"/>
              </a:solidFill>
            </a:endParaRPr>
          </a:p>
          <a:p>
            <a:r>
              <a:rPr lang="en-US" sz="3400" dirty="0">
                <a:solidFill>
                  <a:schemeClr val="bg1"/>
                </a:solidFill>
              </a:rPr>
              <a:t>Revelation 21.22 ESV:  I saw no temple in the city, for its temple is the Lord God the Almighty and the Lamb.  </a:t>
            </a:r>
          </a:p>
        </p:txBody>
      </p:sp>
    </p:spTree>
    <p:extLst>
      <p:ext uri="{BB962C8B-B14F-4D97-AF65-F5344CB8AC3E}">
        <p14:creationId xmlns:p14="http://schemas.microsoft.com/office/powerpoint/2010/main" val="352108419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288" t="21328" r="-507" b="24003"/>
          <a:stretch/>
        </p:blipFill>
        <p:spPr>
          <a:xfrm>
            <a:off x="0" y="1147618"/>
            <a:ext cx="12252960" cy="5694218"/>
          </a:xfrm>
          <a:prstGeom prst="rect">
            <a:avLst/>
          </a:prstGeom>
        </p:spPr>
      </p:pic>
      <p:sp>
        <p:nvSpPr>
          <p:cNvPr id="5" name="TextBox 4"/>
          <p:cNvSpPr txBox="1"/>
          <p:nvPr/>
        </p:nvSpPr>
        <p:spPr>
          <a:xfrm>
            <a:off x="-64655" y="0"/>
            <a:ext cx="12256655" cy="1138773"/>
          </a:xfrm>
          <a:prstGeom prst="rect">
            <a:avLst/>
          </a:prstGeom>
          <a:noFill/>
        </p:spPr>
        <p:txBody>
          <a:bodyPr wrap="square" rtlCol="0">
            <a:spAutoFit/>
          </a:bodyPr>
          <a:lstStyle/>
          <a:p>
            <a:pPr algn="ctr"/>
            <a:r>
              <a:rPr lang="en-US" sz="3400" dirty="0">
                <a:solidFill>
                  <a:srgbClr val="FFFF00"/>
                </a:solidFill>
              </a:rPr>
              <a:t>For a devotion on Haggai 2.1-9, go to </a:t>
            </a:r>
          </a:p>
          <a:p>
            <a:pPr algn="ctr"/>
            <a:r>
              <a:rPr lang="en-US" sz="3400" dirty="0">
                <a:solidFill>
                  <a:srgbClr val="FFFF00"/>
                </a:solidFill>
              </a:rPr>
              <a:t>groben.com/otprophecy.php</a:t>
            </a:r>
          </a:p>
        </p:txBody>
      </p:sp>
    </p:spTree>
    <p:extLst>
      <p:ext uri="{BB962C8B-B14F-4D97-AF65-F5344CB8AC3E}">
        <p14:creationId xmlns:p14="http://schemas.microsoft.com/office/powerpoint/2010/main" val="101758642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173" t="21327" r="3" b="39167"/>
          <a:stretch/>
        </p:blipFill>
        <p:spPr>
          <a:xfrm>
            <a:off x="0" y="2893100"/>
            <a:ext cx="12198879" cy="4023360"/>
          </a:xfrm>
          <a:prstGeom prst="rect">
            <a:avLst/>
          </a:prstGeom>
        </p:spPr>
      </p:pic>
      <p:sp>
        <p:nvSpPr>
          <p:cNvPr id="5" name="TextBox 4"/>
          <p:cNvSpPr txBox="1"/>
          <p:nvPr/>
        </p:nvSpPr>
        <p:spPr>
          <a:xfrm>
            <a:off x="0" y="0"/>
            <a:ext cx="12198878" cy="2831544"/>
          </a:xfrm>
          <a:prstGeom prst="rect">
            <a:avLst/>
          </a:prstGeom>
          <a:noFill/>
        </p:spPr>
        <p:txBody>
          <a:bodyPr wrap="square" rtlCol="0">
            <a:spAutoFit/>
          </a:bodyPr>
          <a:lstStyle/>
          <a:p>
            <a:r>
              <a:rPr lang="en-US" sz="3400" dirty="0">
                <a:solidFill>
                  <a:srgbClr val="FFFF00"/>
                </a:solidFill>
              </a:rPr>
              <a:t>People:  </a:t>
            </a:r>
            <a:r>
              <a:rPr lang="en-US" sz="3400" dirty="0">
                <a:solidFill>
                  <a:schemeClr val="bg1"/>
                </a:solidFill>
              </a:rPr>
              <a:t>former exiles living in Jerusalem</a:t>
            </a:r>
          </a:p>
          <a:p>
            <a:endParaRPr lang="en-US" sz="1400" dirty="0">
              <a:solidFill>
                <a:srgbClr val="FFFF00"/>
              </a:solidFill>
            </a:endParaRPr>
          </a:p>
          <a:p>
            <a:r>
              <a:rPr lang="en-US" sz="3400" dirty="0">
                <a:solidFill>
                  <a:srgbClr val="FFFF00"/>
                </a:solidFill>
              </a:rPr>
              <a:t>Zerubbabel:  </a:t>
            </a:r>
            <a:r>
              <a:rPr lang="en-US" sz="3400" dirty="0">
                <a:solidFill>
                  <a:schemeClr val="bg1"/>
                </a:solidFill>
              </a:rPr>
              <a:t>rightful king, serving as Persian overseer</a:t>
            </a:r>
          </a:p>
          <a:p>
            <a:endParaRPr lang="en-US" sz="1400" dirty="0">
              <a:solidFill>
                <a:srgbClr val="FFFF00"/>
              </a:solidFill>
            </a:endParaRPr>
          </a:p>
          <a:p>
            <a:r>
              <a:rPr lang="en-US" sz="3400" dirty="0">
                <a:solidFill>
                  <a:srgbClr val="FFFF00"/>
                </a:solidFill>
              </a:rPr>
              <a:t>Joshua:  </a:t>
            </a:r>
            <a:r>
              <a:rPr lang="en-US" sz="3400" dirty="0">
                <a:solidFill>
                  <a:schemeClr val="bg1"/>
                </a:solidFill>
              </a:rPr>
              <a:t>rightful high priest</a:t>
            </a:r>
          </a:p>
          <a:p>
            <a:endParaRPr lang="en-US" sz="1400" dirty="0">
              <a:solidFill>
                <a:srgbClr val="FFFF00"/>
              </a:solidFill>
            </a:endParaRPr>
          </a:p>
          <a:p>
            <a:r>
              <a:rPr lang="en-US" sz="3400" dirty="0">
                <a:solidFill>
                  <a:srgbClr val="FFFF00"/>
                </a:solidFill>
              </a:rPr>
              <a:t>Haggai:  </a:t>
            </a:r>
            <a:r>
              <a:rPr lang="en-US" sz="3400" dirty="0">
                <a:solidFill>
                  <a:schemeClr val="bg1"/>
                </a:solidFill>
              </a:rPr>
              <a:t>God’s chosen prophet</a:t>
            </a:r>
          </a:p>
        </p:txBody>
      </p:sp>
    </p:spTree>
    <p:extLst>
      <p:ext uri="{BB962C8B-B14F-4D97-AF65-F5344CB8AC3E}">
        <p14:creationId xmlns:p14="http://schemas.microsoft.com/office/powerpoint/2010/main" val="109110020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1" y="0"/>
            <a:ext cx="6909735" cy="6370975"/>
          </a:xfrm>
          <a:prstGeom prst="rect">
            <a:avLst/>
          </a:prstGeom>
          <a:noFill/>
        </p:spPr>
        <p:txBody>
          <a:bodyPr wrap="square" rtlCol="0">
            <a:spAutoFit/>
          </a:bodyPr>
          <a:lstStyle/>
          <a:p>
            <a:r>
              <a:rPr lang="en-US" sz="3400" dirty="0">
                <a:solidFill>
                  <a:schemeClr val="bg1"/>
                </a:solidFill>
              </a:rPr>
              <a:t>Haggai 2.1-3 ESV:  In the seventh month, on the twenty-first day of the month, the word of the LORD came by the hand of Haggai the prophet:  “Speak now to Zerubbabel the son of </a:t>
            </a:r>
            <a:r>
              <a:rPr lang="en-US" sz="3400" dirty="0" err="1">
                <a:solidFill>
                  <a:schemeClr val="bg1"/>
                </a:solidFill>
              </a:rPr>
              <a:t>Shealtiel</a:t>
            </a:r>
            <a:r>
              <a:rPr lang="en-US" sz="3400" dirty="0">
                <a:solidFill>
                  <a:schemeClr val="bg1"/>
                </a:solidFill>
              </a:rPr>
              <a:t>, governor of Judah, and to Joshua the son of </a:t>
            </a:r>
            <a:r>
              <a:rPr lang="en-US" sz="3400" dirty="0" err="1">
                <a:solidFill>
                  <a:schemeClr val="bg1"/>
                </a:solidFill>
              </a:rPr>
              <a:t>Jehozadak</a:t>
            </a:r>
            <a:r>
              <a:rPr lang="en-US" sz="3400" dirty="0">
                <a:solidFill>
                  <a:schemeClr val="bg1"/>
                </a:solidFill>
              </a:rPr>
              <a:t>, the high priest, and to all the remnant of the people, and say, ‘Who is left among you who saw this house in its former glory? How do you see it now? Is it not as nothing in your eyes?’”</a:t>
            </a:r>
          </a:p>
        </p:txBody>
      </p:sp>
      <p:sp>
        <p:nvSpPr>
          <p:cNvPr id="2" name="TextBox 1"/>
          <p:cNvSpPr txBox="1"/>
          <p:nvPr/>
        </p:nvSpPr>
        <p:spPr>
          <a:xfrm>
            <a:off x="7306899" y="0"/>
            <a:ext cx="4487934" cy="5786199"/>
          </a:xfrm>
          <a:prstGeom prst="rect">
            <a:avLst/>
          </a:prstGeom>
          <a:noFill/>
        </p:spPr>
        <p:txBody>
          <a:bodyPr wrap="square" rtlCol="0">
            <a:spAutoFit/>
          </a:bodyPr>
          <a:lstStyle/>
          <a:p>
            <a:pPr algn="r"/>
            <a:r>
              <a:rPr lang="en-US" sz="3400" i="1" dirty="0">
                <a:solidFill>
                  <a:srgbClr val="FFFF00"/>
                </a:solidFill>
              </a:rPr>
              <a:t>Feast of Tabernacles </a:t>
            </a:r>
          </a:p>
          <a:p>
            <a:pPr marL="1371600" lvl="2" indent="-457200">
              <a:spcBef>
                <a:spcPts val="1200"/>
              </a:spcBef>
              <a:buFont typeface="Wingdings 2" panose="05020102010507070707" pitchFamily="18" charset="2"/>
              <a:buChar char=""/>
            </a:pPr>
            <a:r>
              <a:rPr lang="en-US" sz="3400" i="1" dirty="0">
                <a:solidFill>
                  <a:srgbClr val="FFFF00"/>
                </a:solidFill>
              </a:rPr>
              <a:t>remembered deliverance in exodus</a:t>
            </a:r>
          </a:p>
          <a:p>
            <a:pPr marL="1371600" lvl="2" indent="-457200">
              <a:spcBef>
                <a:spcPts val="1200"/>
              </a:spcBef>
              <a:buFont typeface="Wingdings 2" panose="05020102010507070707" pitchFamily="18" charset="2"/>
              <a:buChar char=""/>
            </a:pPr>
            <a:r>
              <a:rPr lang="en-US" sz="3400" i="1" dirty="0">
                <a:solidFill>
                  <a:srgbClr val="FFFF00"/>
                </a:solidFill>
              </a:rPr>
              <a:t>celebrated deliverance in harvest</a:t>
            </a:r>
          </a:p>
          <a:p>
            <a:pPr marL="1371600" lvl="2" indent="-457200">
              <a:spcBef>
                <a:spcPts val="1200"/>
              </a:spcBef>
              <a:buFont typeface="Wingdings 2" panose="05020102010507070707" pitchFamily="18" charset="2"/>
              <a:buChar char=""/>
            </a:pPr>
            <a:r>
              <a:rPr lang="en-US" sz="3400" i="1" dirty="0">
                <a:solidFill>
                  <a:srgbClr val="FFFF00"/>
                </a:solidFill>
              </a:rPr>
              <a:t>when Solomon dedicated his temple</a:t>
            </a:r>
          </a:p>
        </p:txBody>
      </p:sp>
      <p:cxnSp>
        <p:nvCxnSpPr>
          <p:cNvPr id="4" name="Straight Connector 3">
            <a:extLst>
              <a:ext uri="{FF2B5EF4-FFF2-40B4-BE49-F238E27FC236}">
                <a16:creationId xmlns:a16="http://schemas.microsoft.com/office/drawing/2014/main" id="{20942368-DA5F-4BC7-8628-5C52061AC1B4}"/>
              </a:ext>
            </a:extLst>
          </p:cNvPr>
          <p:cNvCxnSpPr>
            <a:cxnSpLocks/>
          </p:cNvCxnSpPr>
          <p:nvPr/>
        </p:nvCxnSpPr>
        <p:spPr>
          <a:xfrm>
            <a:off x="7186569" y="184559"/>
            <a:ext cx="0" cy="65098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84173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0"/>
            <a:ext cx="12192000" cy="1138773"/>
          </a:xfrm>
          <a:prstGeom prst="rect">
            <a:avLst/>
          </a:prstGeom>
          <a:noFill/>
        </p:spPr>
        <p:txBody>
          <a:bodyPr wrap="square" rtlCol="0">
            <a:spAutoFit/>
          </a:bodyPr>
          <a:lstStyle/>
          <a:p>
            <a:pPr algn="ctr"/>
            <a:r>
              <a:rPr lang="en-US" sz="3400" dirty="0">
                <a:solidFill>
                  <a:schemeClr val="bg1"/>
                </a:solidFill>
              </a:rPr>
              <a:t>‘Who is left among you who saw this house in its former glory? </a:t>
            </a:r>
          </a:p>
          <a:p>
            <a:pPr algn="ctr"/>
            <a:r>
              <a:rPr lang="en-US" sz="3400" dirty="0">
                <a:solidFill>
                  <a:schemeClr val="bg1"/>
                </a:solidFill>
              </a:rPr>
              <a:t>How do you see it now? Is it not as nothing in your eyes?’</a:t>
            </a:r>
          </a:p>
        </p:txBody>
      </p:sp>
      <p:pic>
        <p:nvPicPr>
          <p:cNvPr id="6" name="Picture 5">
            <a:extLst>
              <a:ext uri="{FF2B5EF4-FFF2-40B4-BE49-F238E27FC236}">
                <a16:creationId xmlns:a16="http://schemas.microsoft.com/office/drawing/2014/main" id="{F764C40A-CCAE-415B-AA1E-B62DF14EEA1B}"/>
              </a:ext>
            </a:extLst>
          </p:cNvPr>
          <p:cNvPicPr>
            <a:picLocks noChangeAspect="1"/>
          </p:cNvPicPr>
          <p:nvPr/>
        </p:nvPicPr>
        <p:blipFill rotWithShape="1">
          <a:blip r:embed="rId2">
            <a:extLst>
              <a:ext uri="{28A0092B-C50C-407E-A947-70E740481C1C}">
                <a14:useLocalDpi xmlns:a14="http://schemas.microsoft.com/office/drawing/2010/main" val="0"/>
              </a:ext>
            </a:extLst>
          </a:blip>
          <a:srcRect l="-22" t="15306" r="339" b="15412"/>
          <a:stretch/>
        </p:blipFill>
        <p:spPr>
          <a:xfrm>
            <a:off x="518160" y="1042003"/>
            <a:ext cx="11155680" cy="5815997"/>
          </a:xfrm>
          <a:prstGeom prst="rect">
            <a:avLst/>
          </a:prstGeom>
        </p:spPr>
      </p:pic>
      <p:sp>
        <p:nvSpPr>
          <p:cNvPr id="9" name="TextBox 8">
            <a:extLst>
              <a:ext uri="{FF2B5EF4-FFF2-40B4-BE49-F238E27FC236}">
                <a16:creationId xmlns:a16="http://schemas.microsoft.com/office/drawing/2014/main" id="{F30F3F6D-95FC-4887-8AB9-D67C760E0FE8}"/>
              </a:ext>
            </a:extLst>
          </p:cNvPr>
          <p:cNvSpPr txBox="1"/>
          <p:nvPr/>
        </p:nvSpPr>
        <p:spPr>
          <a:xfrm>
            <a:off x="9158564" y="1353879"/>
            <a:ext cx="2007183" cy="1661993"/>
          </a:xfrm>
          <a:prstGeom prst="rect">
            <a:avLst/>
          </a:prstGeom>
          <a:noFill/>
        </p:spPr>
        <p:txBody>
          <a:bodyPr wrap="square" rtlCol="0">
            <a:spAutoFit/>
          </a:bodyPr>
          <a:lstStyle/>
          <a:p>
            <a:r>
              <a:rPr lang="en-US" sz="3400" dirty="0">
                <a:solidFill>
                  <a:srgbClr val="FFFF00"/>
                </a:solidFill>
              </a:rPr>
              <a:t>Model of Solomon’s Temple</a:t>
            </a:r>
          </a:p>
        </p:txBody>
      </p:sp>
      <p:sp>
        <p:nvSpPr>
          <p:cNvPr id="3" name="TextBox 2"/>
          <p:cNvSpPr txBox="1"/>
          <p:nvPr/>
        </p:nvSpPr>
        <p:spPr>
          <a:xfrm>
            <a:off x="1468582" y="6457890"/>
            <a:ext cx="9199417" cy="400110"/>
          </a:xfrm>
          <a:prstGeom prst="rect">
            <a:avLst/>
          </a:prstGeom>
          <a:noFill/>
        </p:spPr>
        <p:txBody>
          <a:bodyPr wrap="square" rtlCol="0">
            <a:spAutoFit/>
          </a:bodyPr>
          <a:lstStyle/>
          <a:p>
            <a:r>
              <a:rPr lang="en-US" sz="2000" dirty="0"/>
              <a:t>Image from windowintotheBible.com</a:t>
            </a:r>
          </a:p>
        </p:txBody>
      </p:sp>
    </p:spTree>
    <p:extLst>
      <p:ext uri="{BB962C8B-B14F-4D97-AF65-F5344CB8AC3E}">
        <p14:creationId xmlns:p14="http://schemas.microsoft.com/office/powerpoint/2010/main" val="267280110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0"/>
            <a:ext cx="12192000" cy="1138773"/>
          </a:xfrm>
          <a:prstGeom prst="rect">
            <a:avLst/>
          </a:prstGeom>
          <a:noFill/>
        </p:spPr>
        <p:txBody>
          <a:bodyPr wrap="square" rtlCol="0">
            <a:spAutoFit/>
          </a:bodyPr>
          <a:lstStyle/>
          <a:p>
            <a:pPr algn="ctr"/>
            <a:r>
              <a:rPr lang="en-US" sz="3400" dirty="0">
                <a:solidFill>
                  <a:schemeClr val="bg1"/>
                </a:solidFill>
              </a:rPr>
              <a:t>‘Who is left among you who saw this house in its former glory? </a:t>
            </a:r>
          </a:p>
          <a:p>
            <a:pPr algn="ctr"/>
            <a:r>
              <a:rPr lang="en-US" sz="3400" dirty="0">
                <a:solidFill>
                  <a:schemeClr val="bg1"/>
                </a:solidFill>
              </a:rPr>
              <a:t>How do you see it now? Is it not as nothing in your eyes?’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358" t="46659" r="8549" b="20012"/>
          <a:stretch/>
        </p:blipFill>
        <p:spPr>
          <a:xfrm rot="10800000">
            <a:off x="1066800" y="1077218"/>
            <a:ext cx="10058400" cy="5356272"/>
          </a:xfrm>
          <a:prstGeom prst="rect">
            <a:avLst/>
          </a:prstGeom>
        </p:spPr>
      </p:pic>
      <p:sp>
        <p:nvSpPr>
          <p:cNvPr id="3" name="TextBox 2"/>
          <p:cNvSpPr txBox="1"/>
          <p:nvPr/>
        </p:nvSpPr>
        <p:spPr>
          <a:xfrm>
            <a:off x="0" y="6488668"/>
            <a:ext cx="12192000" cy="400110"/>
          </a:xfrm>
          <a:prstGeom prst="rect">
            <a:avLst/>
          </a:prstGeom>
          <a:noFill/>
        </p:spPr>
        <p:txBody>
          <a:bodyPr wrap="square" rtlCol="0">
            <a:spAutoFit/>
          </a:bodyPr>
          <a:lstStyle/>
          <a:p>
            <a:pPr algn="ctr"/>
            <a:r>
              <a:rPr lang="en-US" sz="2000" dirty="0" err="1">
                <a:solidFill>
                  <a:schemeClr val="bg1"/>
                </a:solidFill>
              </a:rPr>
              <a:t>Ritmeyer</a:t>
            </a:r>
            <a:r>
              <a:rPr lang="en-US" sz="2000" dirty="0">
                <a:solidFill>
                  <a:schemeClr val="bg1"/>
                </a:solidFill>
              </a:rPr>
              <a:t> &amp; </a:t>
            </a:r>
            <a:r>
              <a:rPr lang="en-US" sz="2000" dirty="0" err="1">
                <a:solidFill>
                  <a:schemeClr val="bg1"/>
                </a:solidFill>
              </a:rPr>
              <a:t>Ritmeyer</a:t>
            </a:r>
            <a:r>
              <a:rPr lang="en-US" sz="2000" dirty="0">
                <a:solidFill>
                  <a:schemeClr val="bg1"/>
                </a:solidFill>
              </a:rPr>
              <a:t>, </a:t>
            </a:r>
            <a:r>
              <a:rPr lang="en-US" sz="2000" i="1" dirty="0">
                <a:solidFill>
                  <a:schemeClr val="bg1"/>
                </a:solidFill>
              </a:rPr>
              <a:t>Jerusalem in the Time of Nehemiah</a:t>
            </a:r>
            <a:r>
              <a:rPr lang="en-US" sz="2000" dirty="0">
                <a:solidFill>
                  <a:schemeClr val="bg1"/>
                </a:solidFill>
              </a:rPr>
              <a:t>, 25; ©2005 Carta Jerusalem</a:t>
            </a:r>
          </a:p>
        </p:txBody>
      </p:sp>
    </p:spTree>
    <p:extLst>
      <p:ext uri="{BB962C8B-B14F-4D97-AF65-F5344CB8AC3E}">
        <p14:creationId xmlns:p14="http://schemas.microsoft.com/office/powerpoint/2010/main" val="17914144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1"/>
            <a:ext cx="12192000" cy="7386638"/>
          </a:xfrm>
          <a:prstGeom prst="rect">
            <a:avLst/>
          </a:prstGeom>
          <a:noFill/>
        </p:spPr>
        <p:txBody>
          <a:bodyPr wrap="square" rtlCol="0">
            <a:spAutoFit/>
          </a:bodyPr>
          <a:lstStyle/>
          <a:p>
            <a:r>
              <a:rPr lang="en-US" sz="3400" dirty="0">
                <a:solidFill>
                  <a:schemeClr val="bg1"/>
                </a:solidFill>
              </a:rPr>
              <a:t>Haggai 2.4-5 ESV: “‘Yet now be strong, O Zerubbabel, declares the LORD. Be strong, O Joshua, son of </a:t>
            </a:r>
            <a:r>
              <a:rPr lang="en-US" sz="3400" dirty="0" err="1">
                <a:solidFill>
                  <a:schemeClr val="bg1"/>
                </a:solidFill>
              </a:rPr>
              <a:t>Jehozadak</a:t>
            </a:r>
            <a:r>
              <a:rPr lang="en-US" sz="3400" dirty="0">
                <a:solidFill>
                  <a:schemeClr val="bg1"/>
                </a:solidFill>
              </a:rPr>
              <a:t>, the high priest. Be strong, all you people of the land, declares the LORD. Work, for I am with you, declares the LORD of hosts, according to the covenant that I made with you when you came out of Egypt. My Spirit remains in your midst. Fear not.’”</a:t>
            </a:r>
          </a:p>
          <a:p>
            <a:endParaRPr lang="en-US" sz="2800" dirty="0">
              <a:solidFill>
                <a:srgbClr val="FFFF00"/>
              </a:solidFill>
            </a:endParaRPr>
          </a:p>
          <a:p>
            <a:r>
              <a:rPr lang="en-US" sz="3400" dirty="0">
                <a:solidFill>
                  <a:srgbClr val="FFFF00"/>
                </a:solidFill>
              </a:rPr>
              <a:t>A1. Command:  Be strong and get to work!</a:t>
            </a:r>
          </a:p>
          <a:p>
            <a:pPr>
              <a:spcBef>
                <a:spcPts val="1200"/>
              </a:spcBef>
            </a:pPr>
            <a:r>
              <a:rPr lang="en-US" sz="3400" dirty="0">
                <a:solidFill>
                  <a:srgbClr val="FFFF00"/>
                </a:solidFill>
              </a:rPr>
              <a:t>     B1. Reassurance:  I am with you!  I am the Lord Almighty!</a:t>
            </a:r>
          </a:p>
          <a:p>
            <a:pPr>
              <a:spcBef>
                <a:spcPts val="1200"/>
              </a:spcBef>
            </a:pPr>
            <a:r>
              <a:rPr lang="en-US" sz="3400" dirty="0">
                <a:solidFill>
                  <a:srgbClr val="FFFF00"/>
                </a:solidFill>
              </a:rPr>
              <a:t>          C. Theology:  I made a covenant promise in the Exodus.</a:t>
            </a:r>
          </a:p>
          <a:p>
            <a:pPr>
              <a:spcBef>
                <a:spcPts val="1200"/>
              </a:spcBef>
            </a:pPr>
            <a:r>
              <a:rPr lang="en-US" sz="3400" dirty="0">
                <a:solidFill>
                  <a:srgbClr val="FFFF00"/>
                </a:solidFill>
              </a:rPr>
              <a:t>     B2. Reassurance:  The Holy Spirit is still with you!</a:t>
            </a:r>
          </a:p>
          <a:p>
            <a:pPr>
              <a:spcBef>
                <a:spcPts val="1200"/>
              </a:spcBef>
            </a:pPr>
            <a:r>
              <a:rPr lang="en-US" sz="3400" dirty="0">
                <a:solidFill>
                  <a:srgbClr val="FFFF00"/>
                </a:solidFill>
              </a:rPr>
              <a:t>A2. Command:  Do not fear!</a:t>
            </a:r>
          </a:p>
          <a:p>
            <a:endParaRPr lang="en-US" sz="3200" dirty="0">
              <a:solidFill>
                <a:schemeClr val="bg1"/>
              </a:solidFill>
            </a:endParaRPr>
          </a:p>
        </p:txBody>
      </p:sp>
    </p:spTree>
    <p:extLst>
      <p:ext uri="{BB962C8B-B14F-4D97-AF65-F5344CB8AC3E}">
        <p14:creationId xmlns:p14="http://schemas.microsoft.com/office/powerpoint/2010/main" val="251664592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1"/>
            <a:ext cx="12192000" cy="7386638"/>
          </a:xfrm>
          <a:prstGeom prst="rect">
            <a:avLst/>
          </a:prstGeom>
          <a:noFill/>
        </p:spPr>
        <p:txBody>
          <a:bodyPr wrap="square" rtlCol="0">
            <a:spAutoFit/>
          </a:bodyPr>
          <a:lstStyle/>
          <a:p>
            <a:r>
              <a:rPr lang="en-US" sz="3400" dirty="0">
                <a:solidFill>
                  <a:schemeClr val="bg1"/>
                </a:solidFill>
              </a:rPr>
              <a:t>Haggai 2.4-5 ESV: “‘Yet now be strong, O Zerubbabel, declares the LORD. Be strong, O Joshua, son of </a:t>
            </a:r>
            <a:r>
              <a:rPr lang="en-US" sz="3400" dirty="0" err="1">
                <a:solidFill>
                  <a:schemeClr val="bg1"/>
                </a:solidFill>
              </a:rPr>
              <a:t>Jehozadak</a:t>
            </a:r>
            <a:r>
              <a:rPr lang="en-US" sz="3400" dirty="0">
                <a:solidFill>
                  <a:schemeClr val="bg1"/>
                </a:solidFill>
              </a:rPr>
              <a:t>, the high priest. Be strong, all you people of the land, declares the LORD. Work, for I am with you, declares the LORD of hosts, </a:t>
            </a:r>
            <a:r>
              <a:rPr lang="en-US" sz="3400" b="1" dirty="0">
                <a:solidFill>
                  <a:srgbClr val="FFFF00"/>
                </a:solidFill>
              </a:rPr>
              <a:t>according to the covenant that I made with you when you came out of Egypt.</a:t>
            </a:r>
            <a:r>
              <a:rPr lang="en-US" sz="3400" dirty="0">
                <a:solidFill>
                  <a:schemeClr val="bg1"/>
                </a:solidFill>
              </a:rPr>
              <a:t> My Spirit remains in your midst. Fear not.’”</a:t>
            </a:r>
          </a:p>
          <a:p>
            <a:endParaRPr lang="en-US" sz="2800" dirty="0">
              <a:solidFill>
                <a:schemeClr val="bg1"/>
              </a:solidFill>
            </a:endParaRPr>
          </a:p>
          <a:p>
            <a:r>
              <a:rPr lang="en-US" sz="3400" dirty="0">
                <a:solidFill>
                  <a:schemeClr val="bg1"/>
                </a:solidFill>
              </a:rPr>
              <a:t>A1. Command:  Be strong and get to work!</a:t>
            </a:r>
          </a:p>
          <a:p>
            <a:pPr>
              <a:spcBef>
                <a:spcPts val="1200"/>
              </a:spcBef>
            </a:pPr>
            <a:r>
              <a:rPr lang="en-US" sz="3400" dirty="0">
                <a:solidFill>
                  <a:schemeClr val="bg1"/>
                </a:solidFill>
              </a:rPr>
              <a:t>     B1. Reassurance:  I am with you!  I am the Lord Almighty!</a:t>
            </a:r>
          </a:p>
          <a:p>
            <a:pPr>
              <a:spcBef>
                <a:spcPts val="1200"/>
              </a:spcBef>
            </a:pPr>
            <a:r>
              <a:rPr lang="en-US" sz="3400" dirty="0">
                <a:solidFill>
                  <a:srgbClr val="FFFF00"/>
                </a:solidFill>
              </a:rPr>
              <a:t>          </a:t>
            </a:r>
            <a:r>
              <a:rPr lang="en-US" sz="3400" b="1" dirty="0">
                <a:solidFill>
                  <a:srgbClr val="FFFF00"/>
                </a:solidFill>
              </a:rPr>
              <a:t>C. Theology:  I made a covenant promise in the Exodus.</a:t>
            </a:r>
          </a:p>
          <a:p>
            <a:pPr>
              <a:spcBef>
                <a:spcPts val="1200"/>
              </a:spcBef>
            </a:pPr>
            <a:r>
              <a:rPr lang="en-US" sz="3400" dirty="0">
                <a:solidFill>
                  <a:srgbClr val="FFFF00"/>
                </a:solidFill>
              </a:rPr>
              <a:t>     </a:t>
            </a:r>
            <a:r>
              <a:rPr lang="en-US" sz="3400" dirty="0">
                <a:solidFill>
                  <a:schemeClr val="bg1"/>
                </a:solidFill>
              </a:rPr>
              <a:t>B2. Reassurance:  The Holy Spirit is still with you!</a:t>
            </a:r>
          </a:p>
          <a:p>
            <a:pPr>
              <a:spcBef>
                <a:spcPts val="1200"/>
              </a:spcBef>
            </a:pPr>
            <a:r>
              <a:rPr lang="en-US" sz="3400" dirty="0">
                <a:solidFill>
                  <a:schemeClr val="bg1"/>
                </a:solidFill>
              </a:rPr>
              <a:t>A2. Command:  Do not fear!</a:t>
            </a:r>
          </a:p>
          <a:p>
            <a:endParaRPr lang="en-US" sz="3200" dirty="0">
              <a:solidFill>
                <a:schemeClr val="bg1"/>
              </a:solidFill>
            </a:endParaRPr>
          </a:p>
        </p:txBody>
      </p:sp>
    </p:spTree>
    <p:extLst>
      <p:ext uri="{BB962C8B-B14F-4D97-AF65-F5344CB8AC3E}">
        <p14:creationId xmlns:p14="http://schemas.microsoft.com/office/powerpoint/2010/main" val="228754779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1"/>
            <a:ext cx="12192000" cy="7478970"/>
          </a:xfrm>
          <a:prstGeom prst="rect">
            <a:avLst/>
          </a:prstGeom>
          <a:noFill/>
        </p:spPr>
        <p:txBody>
          <a:bodyPr wrap="square" rtlCol="0">
            <a:spAutoFit/>
          </a:bodyPr>
          <a:lstStyle/>
          <a:p>
            <a:r>
              <a:rPr lang="en-US" sz="3400" dirty="0">
                <a:solidFill>
                  <a:schemeClr val="bg1"/>
                </a:solidFill>
              </a:rPr>
              <a:t>Haggai 2.4-5 ESV: “‘Yet now be strong, O Zerubbabel, declares the LORD. Be strong, O Joshua, son of </a:t>
            </a:r>
            <a:r>
              <a:rPr lang="en-US" sz="3400" dirty="0" err="1">
                <a:solidFill>
                  <a:schemeClr val="bg1"/>
                </a:solidFill>
              </a:rPr>
              <a:t>Jehozadak</a:t>
            </a:r>
            <a:r>
              <a:rPr lang="en-US" sz="3400" dirty="0">
                <a:solidFill>
                  <a:schemeClr val="bg1"/>
                </a:solidFill>
              </a:rPr>
              <a:t>, the high priest. Be strong, all you people of the land, declares the LORD. Work, </a:t>
            </a:r>
            <a:r>
              <a:rPr lang="en-US" sz="3400" b="1" dirty="0">
                <a:solidFill>
                  <a:srgbClr val="FFFF00"/>
                </a:solidFill>
              </a:rPr>
              <a:t>for I am with you, declares </a:t>
            </a:r>
            <a:r>
              <a:rPr lang="en-US" sz="3400" b="1" u="sng" dirty="0">
                <a:solidFill>
                  <a:srgbClr val="FFFF00"/>
                </a:solidFill>
              </a:rPr>
              <a:t>the LORD of hosts</a:t>
            </a:r>
            <a:r>
              <a:rPr lang="en-US" sz="3400" dirty="0">
                <a:solidFill>
                  <a:schemeClr val="bg1"/>
                </a:solidFill>
              </a:rPr>
              <a:t>, according to the covenant that I made with you when you came out of Egypt. </a:t>
            </a:r>
            <a:r>
              <a:rPr lang="en-US" sz="3400" b="1" dirty="0">
                <a:solidFill>
                  <a:srgbClr val="FFFF00"/>
                </a:solidFill>
              </a:rPr>
              <a:t>My Spirit remains in your midst</a:t>
            </a:r>
            <a:r>
              <a:rPr lang="en-US" sz="3400" dirty="0">
                <a:solidFill>
                  <a:schemeClr val="bg1"/>
                </a:solidFill>
              </a:rPr>
              <a:t>. Fear not.’”</a:t>
            </a:r>
          </a:p>
          <a:p>
            <a:endParaRPr lang="en-US" sz="2800" dirty="0">
              <a:solidFill>
                <a:schemeClr val="bg1"/>
              </a:solidFill>
            </a:endParaRPr>
          </a:p>
          <a:p>
            <a:r>
              <a:rPr lang="en-US" sz="3400" dirty="0">
                <a:solidFill>
                  <a:schemeClr val="bg1"/>
                </a:solidFill>
              </a:rPr>
              <a:t>A1. Command:  Be strong and get to work!</a:t>
            </a:r>
          </a:p>
          <a:p>
            <a:pPr>
              <a:spcBef>
                <a:spcPts val="1200"/>
              </a:spcBef>
            </a:pPr>
            <a:r>
              <a:rPr lang="en-US" sz="3400" dirty="0">
                <a:solidFill>
                  <a:srgbClr val="FFFF00"/>
                </a:solidFill>
              </a:rPr>
              <a:t>     </a:t>
            </a:r>
            <a:r>
              <a:rPr lang="en-US" sz="3400" b="1" dirty="0">
                <a:solidFill>
                  <a:srgbClr val="FFFF00"/>
                </a:solidFill>
              </a:rPr>
              <a:t>B1. Reassurance:  I am with you!  I am the Lord Almighty!</a:t>
            </a:r>
          </a:p>
          <a:p>
            <a:pPr>
              <a:spcBef>
                <a:spcPts val="1200"/>
              </a:spcBef>
            </a:pPr>
            <a:r>
              <a:rPr lang="en-US" sz="3400" dirty="0">
                <a:solidFill>
                  <a:schemeClr val="bg1"/>
                </a:solidFill>
              </a:rPr>
              <a:t>          C. Theology:  I made a covenant promise in the Exodus.</a:t>
            </a:r>
          </a:p>
          <a:p>
            <a:pPr>
              <a:spcBef>
                <a:spcPts val="1200"/>
              </a:spcBef>
            </a:pPr>
            <a:r>
              <a:rPr lang="en-US" sz="3400" dirty="0">
                <a:solidFill>
                  <a:srgbClr val="FFFF00"/>
                </a:solidFill>
              </a:rPr>
              <a:t>     </a:t>
            </a:r>
            <a:r>
              <a:rPr lang="en-US" sz="3400" b="1" dirty="0">
                <a:solidFill>
                  <a:srgbClr val="FFFF00"/>
                </a:solidFill>
              </a:rPr>
              <a:t>B2. Reassurance:  The Holy Spirit is still with you!</a:t>
            </a:r>
          </a:p>
          <a:p>
            <a:pPr>
              <a:spcBef>
                <a:spcPts val="1200"/>
              </a:spcBef>
            </a:pPr>
            <a:r>
              <a:rPr lang="en-US" sz="3400" dirty="0">
                <a:solidFill>
                  <a:schemeClr val="bg1"/>
                </a:solidFill>
              </a:rPr>
              <a:t>A2. Command:  Do not fear!</a:t>
            </a:r>
          </a:p>
          <a:p>
            <a:endParaRPr lang="en-US" sz="3200" dirty="0">
              <a:solidFill>
                <a:schemeClr val="bg1"/>
              </a:solidFill>
            </a:endParaRPr>
          </a:p>
        </p:txBody>
      </p:sp>
    </p:spTree>
    <p:extLst>
      <p:ext uri="{BB962C8B-B14F-4D97-AF65-F5344CB8AC3E}">
        <p14:creationId xmlns:p14="http://schemas.microsoft.com/office/powerpoint/2010/main" val="221958248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1"/>
            <a:ext cx="12192000" cy="7478970"/>
          </a:xfrm>
          <a:prstGeom prst="rect">
            <a:avLst/>
          </a:prstGeom>
          <a:noFill/>
        </p:spPr>
        <p:txBody>
          <a:bodyPr wrap="square" rtlCol="0">
            <a:spAutoFit/>
          </a:bodyPr>
          <a:lstStyle/>
          <a:p>
            <a:r>
              <a:rPr lang="en-US" sz="3400" dirty="0">
                <a:solidFill>
                  <a:schemeClr val="bg1"/>
                </a:solidFill>
              </a:rPr>
              <a:t>Haggai 2.4-5 ESV: “‘Yet now be strong, O Zerubbabel, declares the LORD. Be strong, O Joshua, son of </a:t>
            </a:r>
            <a:r>
              <a:rPr lang="en-US" sz="3400" dirty="0" err="1">
                <a:solidFill>
                  <a:schemeClr val="bg1"/>
                </a:solidFill>
              </a:rPr>
              <a:t>Jehozadak</a:t>
            </a:r>
            <a:r>
              <a:rPr lang="en-US" sz="3400" dirty="0">
                <a:solidFill>
                  <a:schemeClr val="bg1"/>
                </a:solidFill>
              </a:rPr>
              <a:t>, the high priest. </a:t>
            </a:r>
            <a:r>
              <a:rPr lang="en-US" sz="3400" b="1" dirty="0">
                <a:solidFill>
                  <a:srgbClr val="FFFF00"/>
                </a:solidFill>
              </a:rPr>
              <a:t>Be strong</a:t>
            </a:r>
            <a:r>
              <a:rPr lang="en-US" sz="3400" dirty="0">
                <a:solidFill>
                  <a:schemeClr val="bg1"/>
                </a:solidFill>
              </a:rPr>
              <a:t>, all you people of the land, declares the LORD. </a:t>
            </a:r>
            <a:r>
              <a:rPr lang="en-US" sz="3400" b="1" dirty="0">
                <a:solidFill>
                  <a:srgbClr val="FFFF00"/>
                </a:solidFill>
              </a:rPr>
              <a:t>Work</a:t>
            </a:r>
            <a:r>
              <a:rPr lang="en-US" sz="3400" dirty="0">
                <a:solidFill>
                  <a:schemeClr val="bg1"/>
                </a:solidFill>
              </a:rPr>
              <a:t>, for I am with you, declares the LORD of hosts, according to the covenant that I made with you when you came out of Egypt. My Spirit remains in your midst. </a:t>
            </a:r>
            <a:r>
              <a:rPr lang="en-US" sz="3400" b="1" dirty="0">
                <a:solidFill>
                  <a:srgbClr val="FFFF00"/>
                </a:solidFill>
              </a:rPr>
              <a:t>Fear not</a:t>
            </a:r>
            <a:r>
              <a:rPr lang="en-US" sz="3400" dirty="0">
                <a:solidFill>
                  <a:schemeClr val="bg1"/>
                </a:solidFill>
              </a:rPr>
              <a:t>.’”</a:t>
            </a:r>
          </a:p>
          <a:p>
            <a:endParaRPr lang="en-US" sz="2800" dirty="0">
              <a:solidFill>
                <a:schemeClr val="bg1"/>
              </a:solidFill>
            </a:endParaRPr>
          </a:p>
          <a:p>
            <a:r>
              <a:rPr lang="en-US" sz="3400" b="1" dirty="0">
                <a:solidFill>
                  <a:srgbClr val="FFFF00"/>
                </a:solidFill>
              </a:rPr>
              <a:t>A1. Command:  Be strong and get to work!</a:t>
            </a:r>
          </a:p>
          <a:p>
            <a:pPr>
              <a:spcBef>
                <a:spcPts val="1200"/>
              </a:spcBef>
            </a:pPr>
            <a:r>
              <a:rPr lang="en-US" sz="3400" dirty="0">
                <a:solidFill>
                  <a:srgbClr val="FFFF00"/>
                </a:solidFill>
              </a:rPr>
              <a:t>     </a:t>
            </a:r>
            <a:r>
              <a:rPr lang="en-US" sz="3400" dirty="0">
                <a:solidFill>
                  <a:schemeClr val="bg1"/>
                </a:solidFill>
              </a:rPr>
              <a:t>B1. Reassurance:  I am with you!  I am the Lord Almighty!</a:t>
            </a:r>
          </a:p>
          <a:p>
            <a:pPr>
              <a:spcBef>
                <a:spcPts val="1200"/>
              </a:spcBef>
            </a:pPr>
            <a:r>
              <a:rPr lang="en-US" sz="3400" dirty="0">
                <a:solidFill>
                  <a:schemeClr val="bg1"/>
                </a:solidFill>
              </a:rPr>
              <a:t>          C. Theology:  I made a covenant promise in the Exodus.</a:t>
            </a:r>
          </a:p>
          <a:p>
            <a:pPr>
              <a:spcBef>
                <a:spcPts val="1200"/>
              </a:spcBef>
            </a:pPr>
            <a:r>
              <a:rPr lang="en-US" sz="3400" dirty="0">
                <a:solidFill>
                  <a:schemeClr val="bg1"/>
                </a:solidFill>
              </a:rPr>
              <a:t>     B2. Reassurance:  The Holy Spirit is still with you!</a:t>
            </a:r>
          </a:p>
          <a:p>
            <a:pPr>
              <a:spcBef>
                <a:spcPts val="1200"/>
              </a:spcBef>
            </a:pPr>
            <a:r>
              <a:rPr lang="en-US" sz="3400" b="1" dirty="0">
                <a:solidFill>
                  <a:srgbClr val="FFFF00"/>
                </a:solidFill>
              </a:rPr>
              <a:t>A2. Command:  Do not fear!</a:t>
            </a:r>
          </a:p>
          <a:p>
            <a:endParaRPr lang="en-US" sz="3200" dirty="0">
              <a:solidFill>
                <a:schemeClr val="bg1"/>
              </a:solidFill>
            </a:endParaRPr>
          </a:p>
        </p:txBody>
      </p:sp>
    </p:spTree>
    <p:extLst>
      <p:ext uri="{BB962C8B-B14F-4D97-AF65-F5344CB8AC3E}">
        <p14:creationId xmlns:p14="http://schemas.microsoft.com/office/powerpoint/2010/main" val="357222253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451</TotalTime>
  <Words>1579</Words>
  <Application>Microsoft Office PowerPoint</Application>
  <PresentationFormat>Widescreen</PresentationFormat>
  <Paragraphs>74</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 BLANCA</vt:lpstr>
      <vt:lpstr>Arial</vt:lpstr>
      <vt:lpstr>Calibri</vt:lpstr>
      <vt:lpstr>Calibri Light</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33</cp:revision>
  <dcterms:created xsi:type="dcterms:W3CDTF">2016-03-11T20:06:53Z</dcterms:created>
  <dcterms:modified xsi:type="dcterms:W3CDTF">2020-08-15T23:56:05Z</dcterms:modified>
</cp:coreProperties>
</file>